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1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DBADC-3F32-AB49-841E-F67E91554C2D}" type="datetimeFigureOut">
              <a:rPr lang="en-US" smtClean="0"/>
              <a:t>11/29/11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9FD70-CDE5-E843-93F9-60561829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Worksheet</a:t>
            </a:r>
            <a:r>
              <a:rPr lang="en-US" baseline="0" dirty="0" smtClean="0"/>
              <a:t> of Process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9FD70-CDE5-E843-93F9-60561829FC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95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</a:t>
            </a:r>
            <a:r>
              <a:rPr lang="en-US" baseline="0" dirty="0" smtClean="0"/>
              <a:t> Article on bullying and go through the process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9FD70-CDE5-E843-93F9-60561829FC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3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November 29,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November 29,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Summarizing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29,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349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and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Findings from studies that have attempted to synthesize the research on summarizing, have shown that students who </a:t>
            </a:r>
            <a:r>
              <a:rPr lang="en-US" sz="3200" u="sng" dirty="0"/>
              <a:t>effectively summarize</a:t>
            </a:r>
            <a:r>
              <a:rPr lang="en-US" sz="3200" dirty="0"/>
              <a:t> can have the potential for a 23-47% gain in achievement. </a:t>
            </a:r>
          </a:p>
          <a:p>
            <a:r>
              <a:rPr lang="en-US" sz="3200" dirty="0"/>
              <a:t>					(</a:t>
            </a:r>
            <a:r>
              <a:rPr lang="en-US" sz="3200" dirty="0" err="1"/>
              <a:t>Marzano</a:t>
            </a:r>
            <a:r>
              <a:rPr lang="en-US" sz="3200" dirty="0"/>
              <a:t>, 2001)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98227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 and 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63296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charset="0"/>
              <a:buChar char="q"/>
            </a:pPr>
            <a:r>
              <a:rPr lang="en-US" sz="3200" dirty="0"/>
              <a:t>Mid-continent Research for Education and Learning (</a:t>
            </a:r>
            <a:r>
              <a:rPr lang="en-US" sz="3200" dirty="0" err="1"/>
              <a:t>McREL</a:t>
            </a:r>
            <a:r>
              <a:rPr lang="en-US" sz="3200" dirty="0"/>
              <a:t>, 2001) identified nine strategies that </a:t>
            </a:r>
            <a:r>
              <a:rPr lang="ja-JP" altLang="en-US" sz="3200" dirty="0">
                <a:latin typeface="Arial"/>
              </a:rPr>
              <a:t>“</a:t>
            </a:r>
            <a:r>
              <a:rPr lang="en-US" sz="3200" dirty="0"/>
              <a:t>have a high probability of enhancing students achievement for all students in all subject areas at all grade levels.</a:t>
            </a:r>
            <a:r>
              <a:rPr lang="ja-JP" altLang="en-US" sz="3200" dirty="0">
                <a:latin typeface="Arial"/>
              </a:rPr>
              <a:t>”</a:t>
            </a:r>
            <a:endParaRPr lang="en-US" sz="3200" dirty="0"/>
          </a:p>
          <a:p>
            <a:pPr>
              <a:lnSpc>
                <a:spcPct val="90000"/>
              </a:lnSpc>
            </a:pPr>
            <a:endParaRPr lang="en-US" sz="3200" dirty="0"/>
          </a:p>
          <a:p>
            <a:pPr>
              <a:lnSpc>
                <a:spcPct val="90000"/>
              </a:lnSpc>
              <a:buFont typeface="Wingdings" charset="0"/>
              <a:buChar char="q"/>
            </a:pPr>
            <a:r>
              <a:rPr lang="en-US" sz="3200" dirty="0"/>
              <a:t>SUMMARIZING was one of the nine strategies identified as most powerful.</a:t>
            </a:r>
          </a:p>
          <a:p>
            <a:pPr>
              <a:lnSpc>
                <a:spcPct val="90000"/>
              </a:lnSpc>
            </a:pPr>
            <a:endParaRPr lang="en-US" sz="3200" dirty="0"/>
          </a:p>
          <a:p>
            <a:pPr>
              <a:lnSpc>
                <a:spcPct val="90000"/>
              </a:lnSpc>
            </a:pP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22720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Questions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0"/>
              <a:buChar char="q"/>
            </a:pPr>
            <a:r>
              <a:rPr lang="en-US" sz="3600" dirty="0"/>
              <a:t>What is summarizing?</a:t>
            </a:r>
          </a:p>
          <a:p>
            <a:pPr>
              <a:buFont typeface="Wingdings" charset="0"/>
              <a:buChar char="q"/>
            </a:pPr>
            <a:r>
              <a:rPr lang="en-US" sz="3600" dirty="0"/>
              <a:t>What are the main </a:t>
            </a:r>
            <a:r>
              <a:rPr lang="en-US" sz="3600" dirty="0" smtClean="0"/>
              <a:t>components </a:t>
            </a:r>
            <a:r>
              <a:rPr lang="en-US" sz="3600" dirty="0"/>
              <a:t>of summarizing?</a:t>
            </a:r>
          </a:p>
          <a:p>
            <a:pPr>
              <a:buFont typeface="Wingdings" charset="0"/>
              <a:buChar char="q"/>
            </a:pPr>
            <a:r>
              <a:rPr lang="en-US" sz="3600" dirty="0"/>
              <a:t>What strategy works when teaching effective summarizing?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3865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According to DESE 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charset="0"/>
              <a:buChar char="q"/>
            </a:pPr>
            <a:r>
              <a:rPr lang="en-US" sz="3600" dirty="0"/>
              <a:t>Summarize</a:t>
            </a:r>
            <a:r>
              <a:rPr lang="en-US" sz="3600" dirty="0" smtClean="0"/>
              <a:t>:</a:t>
            </a:r>
          </a:p>
          <a:p>
            <a:pPr>
              <a:lnSpc>
                <a:spcPct val="90000"/>
              </a:lnSpc>
              <a:buFont typeface="Wingdings" charset="0"/>
              <a:buChar char="q"/>
            </a:pPr>
            <a:endParaRPr lang="en-US" sz="3200" dirty="0"/>
          </a:p>
          <a:p>
            <a:pPr>
              <a:lnSpc>
                <a:spcPct val="90000"/>
              </a:lnSpc>
            </a:pPr>
            <a:r>
              <a:rPr lang="en-US" sz="3200" dirty="0"/>
              <a:t>	</a:t>
            </a:r>
            <a:r>
              <a:rPr lang="en-US" sz="3600" dirty="0"/>
              <a:t>-to make a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brief</a:t>
            </a:r>
            <a:r>
              <a:rPr lang="en-US" sz="3600" dirty="0"/>
              <a:t> statement in </a:t>
            </a:r>
            <a:r>
              <a:rPr lang="en-US" sz="3600" dirty="0">
                <a:solidFill>
                  <a:srgbClr val="3366FF"/>
                </a:solidFill>
              </a:rPr>
              <a:t>one</a:t>
            </a:r>
            <a:r>
              <a:rPr lang="ja-JP" altLang="en-US" sz="3600" dirty="0">
                <a:solidFill>
                  <a:srgbClr val="3366FF"/>
                </a:solidFill>
                <a:latin typeface="Arial"/>
              </a:rPr>
              <a:t>’</a:t>
            </a:r>
            <a:r>
              <a:rPr lang="en-US" sz="3600" dirty="0">
                <a:solidFill>
                  <a:srgbClr val="3366FF"/>
                </a:solidFill>
              </a:rPr>
              <a:t>s own words </a:t>
            </a:r>
            <a:r>
              <a:rPr lang="en-US" sz="3600" dirty="0"/>
              <a:t>of the </a:t>
            </a:r>
            <a:r>
              <a:rPr lang="en-US" sz="3600" dirty="0">
                <a:solidFill>
                  <a:srgbClr val="FF0000"/>
                </a:solidFill>
              </a:rPr>
              <a:t>essential ideas </a:t>
            </a:r>
            <a:r>
              <a:rPr lang="en-US" sz="3600" dirty="0"/>
              <a:t>in the text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172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Components of Summarizing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49129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According to </a:t>
            </a:r>
            <a:r>
              <a:rPr lang="en-US" sz="2800" dirty="0" err="1"/>
              <a:t>Marzano</a:t>
            </a:r>
            <a:r>
              <a:rPr lang="en-US" sz="2800" dirty="0"/>
              <a:t>…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when we read, hear or see information we don</a:t>
            </a:r>
            <a:r>
              <a:rPr lang="ja-JP" altLang="en-US" sz="2800" dirty="0">
                <a:latin typeface="Arial"/>
              </a:rPr>
              <a:t>’</a:t>
            </a:r>
            <a:r>
              <a:rPr lang="en-US" sz="2800" dirty="0"/>
              <a:t>t take it in exactly as we experience it.</a:t>
            </a:r>
          </a:p>
          <a:p>
            <a:pPr>
              <a:lnSpc>
                <a:spcPct val="90000"/>
              </a:lnSpc>
              <a:buFont typeface="Wingdings" charset="0"/>
              <a:buChar char="q"/>
            </a:pPr>
            <a:r>
              <a:rPr lang="en-US" sz="2800" dirty="0"/>
              <a:t>Pick and choose what is most important (</a:t>
            </a:r>
            <a:r>
              <a:rPr lang="en-US" sz="2800" dirty="0">
                <a:solidFill>
                  <a:srgbClr val="0000FF"/>
                </a:solidFill>
              </a:rPr>
              <a:t>determine importance</a:t>
            </a:r>
            <a:r>
              <a:rPr lang="en-US" sz="2800" dirty="0"/>
              <a:t>).</a:t>
            </a:r>
          </a:p>
          <a:p>
            <a:pPr>
              <a:lnSpc>
                <a:spcPct val="90000"/>
              </a:lnSpc>
              <a:buFont typeface="Wingdings" charset="0"/>
              <a:buChar char="q"/>
            </a:pPr>
            <a:r>
              <a:rPr lang="en-US" sz="2800" dirty="0"/>
              <a:t>Find the main pattern running through the story or event (</a:t>
            </a:r>
            <a:r>
              <a:rPr lang="en-US" sz="2800" dirty="0">
                <a:solidFill>
                  <a:srgbClr val="008000"/>
                </a:solidFill>
              </a:rPr>
              <a:t>main idea</a:t>
            </a:r>
            <a:r>
              <a:rPr lang="en-US" sz="2800" dirty="0"/>
              <a:t>).</a:t>
            </a:r>
          </a:p>
          <a:p>
            <a:pPr>
              <a:lnSpc>
                <a:spcPct val="90000"/>
              </a:lnSpc>
              <a:buFont typeface="Wingdings" charset="0"/>
              <a:buChar char="q"/>
            </a:pPr>
            <a:r>
              <a:rPr lang="en-US" sz="2800" dirty="0"/>
              <a:t>Restate that information in a brief, concise fashion (</a:t>
            </a:r>
            <a:r>
              <a:rPr lang="en-US" sz="2800" dirty="0">
                <a:solidFill>
                  <a:srgbClr val="660066"/>
                </a:solidFill>
              </a:rPr>
              <a:t>topic sentence</a:t>
            </a:r>
            <a:r>
              <a:rPr lang="en-US" sz="2800" dirty="0"/>
              <a:t>).</a:t>
            </a:r>
          </a:p>
          <a:p>
            <a:pPr>
              <a:lnSpc>
                <a:spcPct val="90000"/>
              </a:lnSpc>
              <a:buFont typeface="Wingdings" charset="0"/>
              <a:buChar char="q"/>
            </a:pPr>
            <a:r>
              <a:rPr lang="en-US" sz="2800" dirty="0"/>
              <a:t>Make connections among important pieces of information (</a:t>
            </a:r>
            <a:r>
              <a:rPr lang="en-US" sz="2800" dirty="0">
                <a:solidFill>
                  <a:schemeClr val="accent2"/>
                </a:solidFill>
              </a:rPr>
              <a:t>supporting details).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92309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Together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7605" b="7605"/>
          <a:stretch>
            <a:fillRect/>
          </a:stretch>
        </p:blipFill>
        <p:spPr>
          <a:xfrm>
            <a:off x="822325" y="1100138"/>
            <a:ext cx="7521575" cy="4770437"/>
          </a:xfrm>
        </p:spPr>
      </p:pic>
    </p:spTree>
    <p:extLst>
      <p:ext uri="{BB962C8B-B14F-4D97-AF65-F5344CB8AC3E}">
        <p14:creationId xmlns:p14="http://schemas.microsoft.com/office/powerpoint/2010/main" val="949686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571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rcRect t="24617" b="24617"/>
          <a:stretch>
            <a:fillRect/>
          </a:stretch>
        </p:blipFill>
        <p:spPr>
          <a:xfrm>
            <a:off x="0" y="1"/>
            <a:ext cx="9144000" cy="7655724"/>
          </a:xfrm>
        </p:spPr>
      </p:pic>
    </p:spTree>
    <p:extLst>
      <p:ext uri="{BB962C8B-B14F-4D97-AF65-F5344CB8AC3E}">
        <p14:creationId xmlns:p14="http://schemas.microsoft.com/office/powerpoint/2010/main" val="1127316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7131" b="17131"/>
          <a:stretch>
            <a:fillRect/>
          </a:stretch>
        </p:blipFill>
        <p:spPr>
          <a:xfrm>
            <a:off x="240293" y="365760"/>
            <a:ext cx="8650541" cy="6157494"/>
          </a:xfrm>
        </p:spPr>
      </p:pic>
    </p:spTree>
    <p:extLst>
      <p:ext uri="{BB962C8B-B14F-4D97-AF65-F5344CB8AC3E}">
        <p14:creationId xmlns:p14="http://schemas.microsoft.com/office/powerpoint/2010/main" val="3022629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55</TotalTime>
  <Words>223</Words>
  <Application>Microsoft Macintosh PowerPoint</Application>
  <PresentationFormat>On-screen Show (4:3)</PresentationFormat>
  <Paragraphs>30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Angles</vt:lpstr>
      <vt:lpstr>Summarizing </vt:lpstr>
      <vt:lpstr>Research and Data </vt:lpstr>
      <vt:lpstr>Research  and  Data </vt:lpstr>
      <vt:lpstr>Guiding Questions …</vt:lpstr>
      <vt:lpstr>According to DESE ….</vt:lpstr>
      <vt:lpstr>Main Components of Summarizing </vt:lpstr>
      <vt:lpstr>Putting it Together </vt:lpstr>
      <vt:lpstr>PowerPoint Presentation</vt:lpstr>
      <vt:lpstr>PowerPoint Presentation</vt:lpstr>
    </vt:vector>
  </TitlesOfParts>
  <Company>St. Joseph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Summarizing </dc:title>
  <dc:creator>Precious Kurth</dc:creator>
  <cp:lastModifiedBy>Precious Kurth</cp:lastModifiedBy>
  <cp:revision>6</cp:revision>
  <dcterms:created xsi:type="dcterms:W3CDTF">2011-11-29T04:11:24Z</dcterms:created>
  <dcterms:modified xsi:type="dcterms:W3CDTF">2011-11-29T13:44:07Z</dcterms:modified>
</cp:coreProperties>
</file>